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257" r:id="rId3"/>
    <p:sldId id="265" r:id="rId4"/>
    <p:sldId id="277" r:id="rId5"/>
    <p:sldId id="267" r:id="rId6"/>
    <p:sldId id="273" r:id="rId7"/>
    <p:sldId id="271" r:id="rId8"/>
    <p:sldId id="272" r:id="rId9"/>
    <p:sldId id="264" r:id="rId10"/>
    <p:sldId id="270" r:id="rId11"/>
    <p:sldId id="269" r:id="rId12"/>
    <p:sldId id="266" r:id="rId13"/>
    <p:sldId id="260" r:id="rId14"/>
    <p:sldId id="258" r:id="rId15"/>
    <p:sldId id="268" r:id="rId16"/>
    <p:sldId id="261" r:id="rId17"/>
    <p:sldId id="274" r:id="rId18"/>
    <p:sldId id="275" r:id="rId19"/>
    <p:sldId id="276"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213" autoAdjust="0"/>
  </p:normalViewPr>
  <p:slideViewPr>
    <p:cSldViewPr snapToObjects="1">
      <p:cViewPr varScale="1">
        <p:scale>
          <a:sx n="92" d="100"/>
          <a:sy n="92" d="100"/>
        </p:scale>
        <p:origin x="-69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9DE31F-C3C8-C74B-8165-219AF16DD0E9}" type="datetimeFigureOut">
              <a:rPr lang="en-US" smtClean="0"/>
              <a:pPr/>
              <a:t>12/1/2010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62F307-2F30-6E41-ABE0-88D555F9A5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62F307-2F30-6E41-ABE0-88D555F9A50C}"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Cost for a formal implementation (an actual ‘collection’) could vary significantly, and I haven’t worked out the numbers for that so far. Ideally I’d actually prefer to find grant money to fund the development of the system itself, but I think I’ll write up the proposal from the perspective of someone developing such</a:t>
            </a:r>
            <a:r>
              <a:rPr lang="en-US" baseline="0" dirty="0" smtClean="0"/>
              <a:t> a system in the context </a:t>
            </a:r>
            <a:r>
              <a:rPr lang="en-US" dirty="0" smtClean="0"/>
              <a:t>of a thematic project. I only have 9 letters for</a:t>
            </a:r>
            <a:r>
              <a:rPr lang="en-US" baseline="0" dirty="0" smtClean="0"/>
              <a:t> the current collection, but will formulate cost estimations based on significantly more collections, each containing as many or more letters and more thoroughly documented people and place entities.</a:t>
            </a:r>
            <a:endParaRPr lang="en-US" dirty="0"/>
          </a:p>
        </p:txBody>
      </p:sp>
      <p:sp>
        <p:nvSpPr>
          <p:cNvPr id="4" name="Slide Number Placeholder 3"/>
          <p:cNvSpPr>
            <a:spLocks noGrp="1"/>
          </p:cNvSpPr>
          <p:nvPr>
            <p:ph type="sldNum" sz="quarter" idx="10"/>
          </p:nvPr>
        </p:nvSpPr>
        <p:spPr/>
        <p:txBody>
          <a:bodyPr/>
          <a:lstStyle/>
          <a:p>
            <a:fld id="{A762F307-2F30-6E41-ABE0-88D555F9A50C}"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E0AE13-9100-5245-88E6-9FF8FB52710B}" type="datetimeFigureOut">
              <a:rPr lang="en-US" smtClean="0"/>
              <a:pPr/>
              <a:t>12/1/2010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C09CDB-F935-3D46-8C51-C6777571E49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E0AE13-9100-5245-88E6-9FF8FB52710B}" type="datetimeFigureOut">
              <a:rPr lang="en-US" smtClean="0"/>
              <a:pPr/>
              <a:t>12/1/2010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C09CDB-F935-3D46-8C51-C6777571E49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E0AE13-9100-5245-88E6-9FF8FB52710B}" type="datetimeFigureOut">
              <a:rPr lang="en-US" smtClean="0"/>
              <a:pPr/>
              <a:t>12/1/2010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C09CDB-F935-3D46-8C51-C6777571E49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E0AE13-9100-5245-88E6-9FF8FB52710B}" type="datetimeFigureOut">
              <a:rPr lang="en-US" smtClean="0"/>
              <a:pPr/>
              <a:t>12/1/2010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C09CDB-F935-3D46-8C51-C6777571E49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E0AE13-9100-5245-88E6-9FF8FB52710B}" type="datetimeFigureOut">
              <a:rPr lang="en-US" smtClean="0"/>
              <a:pPr/>
              <a:t>12/1/2010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C09CDB-F935-3D46-8C51-C6777571E49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E0AE13-9100-5245-88E6-9FF8FB52710B}" type="datetimeFigureOut">
              <a:rPr lang="en-US" smtClean="0"/>
              <a:pPr/>
              <a:t>12/1/2010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C09CDB-F935-3D46-8C51-C6777571E49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E0AE13-9100-5245-88E6-9FF8FB52710B}" type="datetimeFigureOut">
              <a:rPr lang="en-US" smtClean="0"/>
              <a:pPr/>
              <a:t>12/1/2010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C09CDB-F935-3D46-8C51-C6777571E49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E0AE13-9100-5245-88E6-9FF8FB52710B}" type="datetimeFigureOut">
              <a:rPr lang="en-US" smtClean="0"/>
              <a:pPr/>
              <a:t>12/1/2010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C09CDB-F935-3D46-8C51-C6777571E49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E0AE13-9100-5245-88E6-9FF8FB52710B}" type="datetimeFigureOut">
              <a:rPr lang="en-US" smtClean="0"/>
              <a:pPr/>
              <a:t>12/1/2010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C09CDB-F935-3D46-8C51-C6777571E49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E0AE13-9100-5245-88E6-9FF8FB52710B}" type="datetimeFigureOut">
              <a:rPr lang="en-US" smtClean="0"/>
              <a:pPr/>
              <a:t>12/1/2010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C09CDB-F935-3D46-8C51-C6777571E49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E0AE13-9100-5245-88E6-9FF8FB52710B}" type="datetimeFigureOut">
              <a:rPr lang="en-US" smtClean="0"/>
              <a:pPr/>
              <a:t>12/1/2010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C09CDB-F935-3D46-8C51-C6777571E49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E0AE13-9100-5245-88E6-9FF8FB52710B}" type="datetimeFigureOut">
              <a:rPr lang="en-US" smtClean="0"/>
              <a:pPr/>
              <a:t>12/1/2010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C09CDB-F935-3D46-8C51-C6777571E49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cafenapkin.com/S652/interfac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Letters Across the Pond</a:t>
            </a:r>
            <a:endParaRPr lang="en-US" dirty="0"/>
          </a:p>
        </p:txBody>
      </p:sp>
      <p:sp>
        <p:nvSpPr>
          <p:cNvPr id="3" name="Subtitle 2"/>
          <p:cNvSpPr>
            <a:spLocks noGrp="1"/>
          </p:cNvSpPr>
          <p:nvPr>
            <p:ph type="subTitle" idx="1"/>
          </p:nvPr>
        </p:nvSpPr>
        <p:spPr/>
        <p:txBody>
          <a:bodyPr>
            <a:normAutofit fontScale="85000" lnSpcReduction="20000"/>
          </a:bodyPr>
          <a:lstStyle/>
          <a:p>
            <a:r>
              <a:rPr lang="en-US" b="1" dirty="0" smtClean="0"/>
              <a:t>A Digital Library Project</a:t>
            </a:r>
          </a:p>
          <a:p>
            <a:endParaRPr lang="en-US" b="1" dirty="0" smtClean="0"/>
          </a:p>
          <a:p>
            <a:r>
              <a:rPr lang="en-US" dirty="0" smtClean="0"/>
              <a:t>Jonathan Tweedy</a:t>
            </a:r>
          </a:p>
          <a:p>
            <a:r>
              <a:rPr lang="en-US" dirty="0" smtClean="0"/>
              <a:t>S652 – Fall 2010</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 Specs: Metadata &amp; Markup	</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Because relationships and collection data are stored in a database, collection metadata (DC, MODS, etc.) can be generated in different formats as needed.</a:t>
            </a:r>
          </a:p>
          <a:p>
            <a:endParaRPr lang="en-US" dirty="0" smtClean="0"/>
          </a:p>
          <a:p>
            <a:r>
              <a:rPr lang="en-US" dirty="0" smtClean="0"/>
              <a:t>Individual letters can be marked up more or less detail, either using TEI or HTML. The average public user will have limited markup experience, and is more likely to know a little HTML than a little TEI. Many may just want to enter raw text and use the markup tool to tag people and places. An HTML/TEI/Plain option could be provided.</a:t>
            </a:r>
          </a:p>
          <a:p>
            <a:endParaRPr lang="en-US" dirty="0" smtClean="0"/>
          </a:p>
          <a:p>
            <a:r>
              <a:rPr lang="en-US" dirty="0" smtClean="0"/>
              <a:t>Browsers will typically ignore most markup other than those shared by HTML specification. An additional “ignore line breaks” option, or a drop-down menu of entry formats  could be used to allow manual metadata entry without auto-replacing line breaks with &lt;</a:t>
            </a:r>
            <a:r>
              <a:rPr lang="en-US" dirty="0" err="1" smtClean="0"/>
              <a:t>br</a:t>
            </a:r>
            <a:r>
              <a:rPr lang="en-US" dirty="0" smtClean="0"/>
              <a:t> /&gt; tags, and/or re-format the output depending on the entry format chosen.</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 Specs: Integration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back-end scripts have been developed so that they can be minimally modified to use alternative data sources (for example, a genealogical database), and perform slightly different operations, to deliver JSON output to the JavaScript that displays the People and Place information</a:t>
            </a:r>
          </a:p>
          <a:p>
            <a:endParaRPr lang="en-US" dirty="0" smtClean="0"/>
          </a:p>
          <a:p>
            <a:r>
              <a:rPr lang="en-US" dirty="0" smtClean="0"/>
              <a:t>The front end only needs to be modified if you want to change the look of the interface or modify fundamentals of the user experience.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Digitization Process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Create new collection entity (if not adding to an existing one)</a:t>
            </a:r>
          </a:p>
          <a:p>
            <a:r>
              <a:rPr lang="en-US" dirty="0" smtClean="0"/>
              <a:t>Enter new people &amp; place entities as needed*</a:t>
            </a:r>
          </a:p>
          <a:p>
            <a:r>
              <a:rPr lang="en-US" dirty="0" smtClean="0"/>
              <a:t>Create </a:t>
            </a:r>
            <a:r>
              <a:rPr lang="en-US" dirty="0" err="1" smtClean="0"/>
              <a:t>instance(s</a:t>
            </a:r>
            <a:r>
              <a:rPr lang="en-US" dirty="0" smtClean="0"/>
              <a:t>) of </a:t>
            </a:r>
            <a:r>
              <a:rPr lang="en-US" dirty="0" err="1" smtClean="0"/>
              <a:t>letter(s</a:t>
            </a:r>
            <a:r>
              <a:rPr lang="en-US" dirty="0" smtClean="0"/>
              <a:t>) and enter markup</a:t>
            </a:r>
          </a:p>
          <a:p>
            <a:r>
              <a:rPr lang="en-US" dirty="0" smtClean="0"/>
              <a:t>Upload one or more images** for each letter</a:t>
            </a:r>
          </a:p>
          <a:p>
            <a:endParaRPr lang="en-US" dirty="0" smtClean="0"/>
          </a:p>
          <a:p>
            <a:r>
              <a:rPr lang="en-US" dirty="0" smtClean="0"/>
              <a:t>Letters and images will be re-orderable within their respective collections and letter instances.</a:t>
            </a:r>
          </a:p>
          <a:p>
            <a:pPr>
              <a:buNone/>
            </a:pPr>
            <a:endParaRPr lang="en-US" dirty="0" smtClean="0"/>
          </a:p>
          <a:p>
            <a:pPr>
              <a:buNone/>
            </a:pPr>
            <a:r>
              <a:rPr lang="en-US" dirty="0" smtClean="0"/>
              <a:t>*Can provide the option of entering people and places during markup as needed. Entity integrity is an issue to be resolved on a broader scale (example: </a:t>
            </a:r>
            <a:r>
              <a:rPr lang="en-US" dirty="0" err="1" smtClean="0"/>
              <a:t>Facebook</a:t>
            </a:r>
            <a:r>
              <a:rPr lang="en-US" dirty="0" smtClean="0"/>
              <a:t> religions), and will rely on compatibility with existing genealogical resources.</a:t>
            </a:r>
          </a:p>
          <a:p>
            <a:pPr>
              <a:buFontTx/>
              <a:buChar char="•"/>
            </a:pPr>
            <a:endParaRPr lang="en-US" dirty="0" smtClean="0"/>
          </a:p>
          <a:p>
            <a:pPr>
              <a:buNone/>
            </a:pPr>
            <a:r>
              <a:rPr lang="en-US" dirty="0" smtClean="0"/>
              <a:t>**In a web environment, it’s not ideal to store and display full-size </a:t>
            </a:r>
            <a:r>
              <a:rPr lang="en-US" dirty="0" err="1" smtClean="0"/>
              <a:t>TIFFs</a:t>
            </a:r>
            <a:r>
              <a:rPr lang="en-US" dirty="0" smtClean="0"/>
              <a:t>, and longer-term archiving logistics is a problem that remains to be solved for this project. The proposed interface would allow uploading web-friendly sizes and formats.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Property Rights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Older letters, where available and provided by the owners, are not an issue.</a:t>
            </a:r>
          </a:p>
          <a:p>
            <a:endParaRPr lang="en-US" dirty="0" smtClean="0"/>
          </a:p>
          <a:p>
            <a:r>
              <a:rPr lang="en-US" dirty="0" smtClean="0"/>
              <a:t>More recent letters are gray area: the author may or may not be living to grant permission, but if the recipient is willing to make them available, then perhaps they can be used in the ‘formal’ collections</a:t>
            </a:r>
          </a:p>
          <a:p>
            <a:endParaRPr lang="en-US" dirty="0" smtClean="0"/>
          </a:p>
          <a:p>
            <a:r>
              <a:rPr lang="en-US" dirty="0" smtClean="0"/>
              <a:t>For a web application open to the public, perhaps take a stance similar to YouTube and other publicly-uploaded media sites, in which copyright violation claims are investigated as needed.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Staffing Requirements: Development</a:t>
            </a:r>
            <a:endParaRPr lang="en-US" dirty="0"/>
          </a:p>
        </p:txBody>
      </p:sp>
      <p:sp>
        <p:nvSpPr>
          <p:cNvPr id="3" name="Content Placeholder 2"/>
          <p:cNvSpPr>
            <a:spLocks noGrp="1"/>
          </p:cNvSpPr>
          <p:nvPr>
            <p:ph idx="1"/>
          </p:nvPr>
        </p:nvSpPr>
        <p:spPr/>
        <p:txBody>
          <a:bodyPr>
            <a:normAutofit lnSpcReduction="10000"/>
          </a:bodyPr>
          <a:lstStyle/>
          <a:p>
            <a:r>
              <a:rPr lang="en-US" dirty="0" smtClean="0"/>
              <a:t>Web Programmer</a:t>
            </a:r>
          </a:p>
          <a:p>
            <a:pPr lvl="1"/>
            <a:r>
              <a:rPr lang="en-US" dirty="0" smtClean="0"/>
              <a:t>3 Months: develop and test collection upload/management interface</a:t>
            </a:r>
          </a:p>
          <a:p>
            <a:pPr lvl="1"/>
            <a:r>
              <a:rPr lang="en-US" dirty="0" smtClean="0"/>
              <a:t>3 Months: improve interactivity (concurrent) and conduct usability studies</a:t>
            </a:r>
          </a:p>
          <a:p>
            <a:pPr lvl="1"/>
            <a:endParaRPr lang="en-US" dirty="0" smtClean="0"/>
          </a:p>
          <a:p>
            <a:r>
              <a:rPr lang="en-US" dirty="0" smtClean="0"/>
              <a:t>Collection Development Staff (maybe)</a:t>
            </a:r>
          </a:p>
          <a:p>
            <a:pPr lvl="1"/>
            <a:r>
              <a:rPr lang="en-US" dirty="0" smtClean="0"/>
              <a:t>3 Months (during 2</a:t>
            </a:r>
            <a:r>
              <a:rPr lang="en-US" baseline="30000" dirty="0" smtClean="0"/>
              <a:t>nd</a:t>
            </a:r>
            <a:r>
              <a:rPr lang="en-US" dirty="0" smtClean="0"/>
              <a:t> 3 months above) to collect letters and enter data, including people and places, as well as letter markup referencing them</a:t>
            </a:r>
          </a:p>
          <a:p>
            <a:endParaRPr lang="en-US" dirty="0" smtClean="0"/>
          </a:p>
          <a:p>
            <a:endParaRPr lang="en-US" dirty="0" smtClean="0"/>
          </a:p>
          <a:p>
            <a:pPr lvl="1">
              <a:buNone/>
            </a:pP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Staffing Requirements: Maintenance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Part-time web programmer for system improvement, repair and other maintenance. May be funded/staffed from within a larger organization. (In other words, the larger library system maintaining the project may allocate some of a developer’s time to the project as needed.)</a:t>
            </a:r>
          </a:p>
          <a:p>
            <a:endParaRPr lang="en-US" dirty="0" smtClean="0"/>
          </a:p>
          <a:p>
            <a:r>
              <a:rPr lang="en-US" dirty="0" smtClean="0"/>
              <a:t>Part-time entry of occasional new ‘formal’ collections/items as needed. (Again, may just be performed by staff within a larger project/organization.)</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Costs (System)</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Programming:</a:t>
            </a:r>
          </a:p>
          <a:p>
            <a:pPr lvl="2"/>
            <a:r>
              <a:rPr lang="en-US" dirty="0" smtClean="0"/>
              <a:t>So far: $25/hour* </a:t>
            </a:r>
            <a:r>
              <a:rPr lang="en-US" dirty="0" err="1" smtClean="0"/>
              <a:t>x</a:t>
            </a:r>
            <a:r>
              <a:rPr lang="en-US" dirty="0" smtClean="0"/>
              <a:t> 20 hours = $500</a:t>
            </a:r>
          </a:p>
          <a:p>
            <a:pPr lvl="2"/>
            <a:r>
              <a:rPr lang="en-US" dirty="0" smtClean="0"/>
              <a:t>Next Phase: $25/hour </a:t>
            </a:r>
            <a:r>
              <a:rPr lang="en-US" dirty="0" err="1" smtClean="0"/>
              <a:t>x</a:t>
            </a:r>
            <a:r>
              <a:rPr lang="en-US" dirty="0" smtClean="0"/>
              <a:t> 60 hours = $1,500</a:t>
            </a:r>
          </a:p>
          <a:p>
            <a:pPr lvl="2"/>
            <a:r>
              <a:rPr lang="en-US" dirty="0" smtClean="0"/>
              <a:t>Usability Testing/Refinement: $25 </a:t>
            </a:r>
            <a:r>
              <a:rPr lang="en-US" dirty="0" err="1" smtClean="0"/>
              <a:t>x</a:t>
            </a:r>
            <a:r>
              <a:rPr lang="en-US" dirty="0" smtClean="0"/>
              <a:t> 80h  = $2,000</a:t>
            </a:r>
          </a:p>
          <a:p>
            <a:pPr lvl="2"/>
            <a:endParaRPr lang="en-US" dirty="0" smtClean="0"/>
          </a:p>
          <a:p>
            <a:pPr lvl="2">
              <a:buNone/>
            </a:pPr>
            <a:r>
              <a:rPr lang="en-US" dirty="0" smtClean="0"/>
              <a:t>*(Based roughly on my IU hourly rate.)</a:t>
            </a:r>
          </a:p>
          <a:p>
            <a:endParaRPr lang="en-US" dirty="0" smtClean="0"/>
          </a:p>
          <a:p>
            <a:r>
              <a:rPr lang="en-US" dirty="0" smtClean="0"/>
              <a:t>Server space:</a:t>
            </a:r>
          </a:p>
          <a:p>
            <a:pPr lvl="1"/>
            <a:r>
              <a:rPr lang="en-US" dirty="0" smtClean="0"/>
              <a:t>12 months x $15/month  = $180/year</a:t>
            </a:r>
          </a:p>
          <a:p>
            <a:pPr lvl="1">
              <a:buNone/>
            </a:pPr>
            <a:r>
              <a:rPr lang="en-US" dirty="0" smtClean="0"/>
              <a:t>	(Large-scale implementation could cost significantly more.)</a:t>
            </a:r>
          </a:p>
          <a:p>
            <a:endParaRPr lang="en-US" dirty="0" smtClean="0"/>
          </a:p>
          <a:p>
            <a:r>
              <a:rPr lang="en-US" dirty="0" smtClean="0"/>
              <a:t>Domain Name Registration:</a:t>
            </a:r>
          </a:p>
          <a:p>
            <a:pPr lvl="1"/>
            <a:r>
              <a:rPr lang="en-US" dirty="0" smtClean="0"/>
              <a:t>$12/year</a:t>
            </a:r>
          </a:p>
          <a:p>
            <a:endParaRPr lang="en-US" dirty="0" smtClean="0"/>
          </a:p>
          <a:p>
            <a:pPr>
              <a:buNone/>
            </a:pPr>
            <a:endParaRPr lang="en-US" dirty="0" smtClean="0"/>
          </a:p>
          <a:p>
            <a:pPr>
              <a:buNone/>
            </a:pPr>
            <a:r>
              <a:rPr lang="en-US" dirty="0" smtClean="0"/>
              <a:t>  + The cost of a specific implementation for a Digital Library Project</a:t>
            </a:r>
          </a:p>
          <a:p>
            <a:endParaRPr lang="en-US" dirty="0" smtClean="0"/>
          </a:p>
          <a:p>
            <a:pPr lvl="1"/>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Next?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Develop a more extensive and complete example of the system in action, with my own family’s correspondence as an example</a:t>
            </a:r>
          </a:p>
          <a:p>
            <a:endParaRPr lang="en-US" dirty="0" smtClean="0"/>
          </a:p>
          <a:p>
            <a:r>
              <a:rPr lang="en-US" dirty="0" smtClean="0"/>
              <a:t>Make the system available as an open-source package for personal/local collection/system use.</a:t>
            </a:r>
          </a:p>
          <a:p>
            <a:endParaRPr lang="en-US" dirty="0" smtClean="0"/>
          </a:p>
          <a:p>
            <a:r>
              <a:rPr lang="en-US" dirty="0" smtClean="0"/>
              <a:t>Explore opportunities to partner with existing genealogical resources to make it available as a centralized online service.</a:t>
            </a:r>
          </a:p>
          <a:p>
            <a:pPr lvl="1"/>
            <a:r>
              <a:rPr lang="en-US" dirty="0" smtClean="0"/>
              <a:t>Prefer to keep it free</a:t>
            </a:r>
          </a:p>
          <a:p>
            <a:endParaRPr lang="en-US" dirty="0" smtClean="0"/>
          </a:p>
          <a:p>
            <a:r>
              <a:rPr lang="en-US" dirty="0" smtClean="0"/>
              <a:t>Explore solutions to certain technical/data challenges…</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People and Place Entity Identification:</a:t>
            </a:r>
          </a:p>
          <a:p>
            <a:pPr lvl="1"/>
            <a:r>
              <a:rPr lang="en-US" dirty="0" smtClean="0"/>
              <a:t>Maintaining Uniqueness (especially if dealing with multiple data sources that may have overlapping ‘unique’ ID numbers)</a:t>
            </a:r>
          </a:p>
          <a:p>
            <a:pPr lvl="1"/>
            <a:r>
              <a:rPr lang="en-US" dirty="0" smtClean="0"/>
              <a:t>Recognizing Sameness (avoiding duplicate entries in the People and Place databases, or among multiple sources)</a:t>
            </a:r>
          </a:p>
          <a:p>
            <a:pPr lvl="1">
              <a:buNone/>
            </a:pPr>
            <a:endParaRPr lang="en-US" dirty="0" smtClean="0"/>
          </a:p>
          <a:p>
            <a:pPr>
              <a:buNone/>
            </a:pPr>
            <a:endParaRPr lang="en-US" dirty="0" smtClean="0"/>
          </a:p>
          <a:p>
            <a:r>
              <a:rPr lang="en-US" dirty="0" smtClean="0"/>
              <a:t>Obtaining People and Place Data</a:t>
            </a:r>
          </a:p>
          <a:p>
            <a:pPr lvl="1"/>
            <a:r>
              <a:rPr lang="en-US" dirty="0" err="1" smtClean="0"/>
              <a:t>Facebook</a:t>
            </a:r>
            <a:r>
              <a:rPr lang="en-US" dirty="0" smtClean="0"/>
              <a:t>: optional parent/sibling relationships</a:t>
            </a:r>
          </a:p>
          <a:p>
            <a:pPr lvl="2"/>
            <a:r>
              <a:rPr lang="en-US" dirty="0" smtClean="0"/>
              <a:t>Requires opt-in (by allowing the app)</a:t>
            </a:r>
          </a:p>
          <a:p>
            <a:pPr lvl="1"/>
            <a:r>
              <a:rPr lang="en-US" dirty="0" smtClean="0"/>
              <a:t>Genealogical Record Holders:</a:t>
            </a:r>
          </a:p>
          <a:p>
            <a:pPr lvl="2"/>
            <a:r>
              <a:rPr lang="en-US" dirty="0" err="1" smtClean="0"/>
              <a:t>Genealogy.com</a:t>
            </a:r>
            <a:endParaRPr lang="en-US" dirty="0" smtClean="0"/>
          </a:p>
          <a:p>
            <a:pPr lvl="2"/>
            <a:r>
              <a:rPr lang="en-US" dirty="0" err="1" smtClean="0"/>
              <a:t>Ancestry.com</a:t>
            </a:r>
            <a:endParaRPr lang="en-US" dirty="0" smtClean="0"/>
          </a:p>
          <a:p>
            <a:pPr lvl="2"/>
            <a:r>
              <a:rPr lang="en-US" dirty="0" smtClean="0"/>
              <a:t>Other Commercial/Paid Services</a:t>
            </a:r>
          </a:p>
          <a:p>
            <a:endParaRPr lang="en-US" dirty="0" smtClean="0"/>
          </a:p>
          <a:p>
            <a:pPr lvl="1"/>
            <a:endParaRPr lang="en-US" dirty="0" smtClean="0"/>
          </a:p>
          <a:p>
            <a:pPr lvl="1">
              <a:buNone/>
            </a:pPr>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r>
              <a:rPr lang="en-US" sz="5400" dirty="0" smtClean="0">
                <a:latin typeface="Bodoni SvtyTwo OS ITC TT BookIt"/>
              </a:rPr>
              <a:t>fin</a:t>
            </a:r>
            <a:endParaRPr lang="en-US" sz="5400" dirty="0">
              <a:latin typeface="Bodoni SvtyTwo OS ITC TT BookI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Overview: Goals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System for maintaining scans and transcriptions of correspondence, and marking up textual references to entities such as people and places</a:t>
            </a:r>
          </a:p>
          <a:p>
            <a:endParaRPr lang="en-US" dirty="0" smtClean="0"/>
          </a:p>
          <a:p>
            <a:r>
              <a:rPr lang="en-US" dirty="0" smtClean="0"/>
              <a:t>Small-scale Goal: Repository for letters from expatriates to families back home in the U.S., starting with a set of letters from Patricia Tweedy to her parents.</a:t>
            </a:r>
          </a:p>
          <a:p>
            <a:endParaRPr lang="en-US" dirty="0" smtClean="0"/>
          </a:p>
          <a:p>
            <a:r>
              <a:rPr lang="en-US" dirty="0" smtClean="0"/>
              <a:t>Large-scale Goal: Repository for letters of any kind with references to people and places stored in one or more databases; flexibility in implementation, and adaptability to a variety of data sources containing information about people, places and their relationships.</a:t>
            </a:r>
          </a:p>
          <a:p>
            <a:pPr>
              <a:buNone/>
            </a:pPr>
            <a:endParaRPr lang="en-US" dirty="0" smtClean="0"/>
          </a:p>
          <a:p>
            <a:r>
              <a:rPr lang="en-US" dirty="0" smtClean="0"/>
              <a:t>Open to the public for document upload, transcription and markup</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Overview: Usefulness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Document cultural experiences living abroad</a:t>
            </a:r>
          </a:p>
          <a:p>
            <a:endParaRPr lang="en-US" dirty="0" smtClean="0"/>
          </a:p>
          <a:p>
            <a:r>
              <a:rPr lang="en-US" dirty="0" smtClean="0"/>
              <a:t>Maintain records of reference to people and places within written correspondence for genealogical study</a:t>
            </a:r>
          </a:p>
          <a:p>
            <a:endParaRPr lang="en-US" dirty="0" smtClean="0"/>
          </a:p>
          <a:p>
            <a:r>
              <a:rPr lang="en-US" dirty="0" smtClean="0"/>
              <a:t>Internationalize our knowledge of interpersonal relationships beyond the more common channels like high school graduation and genealogical records.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Interface Preview (in progress)</a:t>
            </a:r>
            <a:endParaRPr lang="en-US" dirty="0"/>
          </a:p>
        </p:txBody>
      </p:sp>
      <p:sp>
        <p:nvSpPr>
          <p:cNvPr id="3" name="Content Placeholder 2"/>
          <p:cNvSpPr>
            <a:spLocks noGrp="1"/>
          </p:cNvSpPr>
          <p:nvPr>
            <p:ph idx="1"/>
          </p:nvPr>
        </p:nvSpPr>
        <p:spPr/>
        <p:txBody>
          <a:bodyPr/>
          <a:lstStyle/>
          <a:p>
            <a:pPr>
              <a:buNone/>
            </a:pPr>
            <a:endParaRPr lang="en-US" dirty="0" smtClean="0">
              <a:hlinkClick r:id="rId2"/>
            </a:endParaRPr>
          </a:p>
          <a:p>
            <a:pPr algn="ctr">
              <a:buNone/>
            </a:pPr>
            <a:r>
              <a:rPr lang="en-US" dirty="0" smtClean="0">
                <a:hlinkClick r:id="rId2"/>
              </a:rPr>
              <a:t>http://cafenapkin.com/S652/interface</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Interface Preview (in progress)</a:t>
            </a:r>
            <a:endParaRPr lang="en-US" dirty="0"/>
          </a:p>
        </p:txBody>
      </p:sp>
      <p:pic>
        <p:nvPicPr>
          <p:cNvPr id="4" name="Content Placeholder 3" descr="SS1.png"/>
          <p:cNvPicPr>
            <a:picLocks noGrp="1" noChangeAspect="1"/>
          </p:cNvPicPr>
          <p:nvPr>
            <p:ph idx="1"/>
          </p:nvPr>
        </p:nvPicPr>
        <p:blipFill>
          <a:blip r:embed="rId2"/>
          <a:srcRect l="-6068" r="-6068"/>
          <a:stretch>
            <a:fillRect/>
          </a:stretch>
        </p:blip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Interface Preview (in progress)</a:t>
            </a:r>
            <a:endParaRPr lang="en-US" dirty="0"/>
          </a:p>
        </p:txBody>
      </p:sp>
      <p:pic>
        <p:nvPicPr>
          <p:cNvPr id="4" name="Content Placeholder 3" descr="SS4.png"/>
          <p:cNvPicPr>
            <a:picLocks noGrp="1" noChangeAspect="1"/>
          </p:cNvPicPr>
          <p:nvPr>
            <p:ph idx="1"/>
          </p:nvPr>
        </p:nvPicPr>
        <p:blipFill>
          <a:blip r:embed="rId2"/>
          <a:srcRect l="-3543" r="-3543"/>
          <a:stretch>
            <a:fillRect/>
          </a:stretch>
        </p:blip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Interface Preview (in progress)</a:t>
            </a:r>
            <a:endParaRPr lang="en-US" dirty="0"/>
          </a:p>
        </p:txBody>
      </p:sp>
      <p:pic>
        <p:nvPicPr>
          <p:cNvPr id="5" name="Content Placeholder 4" descr="SS2.png"/>
          <p:cNvPicPr>
            <a:picLocks noGrp="1" noChangeAspect="1"/>
          </p:cNvPicPr>
          <p:nvPr>
            <p:ph idx="1"/>
          </p:nvPr>
        </p:nvPicPr>
        <p:blipFill>
          <a:blip r:embed="rId2"/>
          <a:srcRect l="-16350" r="-16350"/>
          <a:stretch>
            <a:fillRect/>
          </a:stretch>
        </p:blip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Interface Preview (in progress)</a:t>
            </a:r>
            <a:endParaRPr lang="en-US" dirty="0"/>
          </a:p>
        </p:txBody>
      </p:sp>
      <p:pic>
        <p:nvPicPr>
          <p:cNvPr id="4" name="Content Placeholder 3" descr="SS3.png"/>
          <p:cNvPicPr>
            <a:picLocks noGrp="1" noChangeAspect="1"/>
          </p:cNvPicPr>
          <p:nvPr>
            <p:ph idx="1"/>
          </p:nvPr>
        </p:nvPicPr>
        <p:blipFill>
          <a:blip r:embed="rId2"/>
          <a:srcRect l="-13892" r="-13892"/>
          <a:stretch>
            <a:fillRect/>
          </a:stretch>
        </p:blip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 Specs: Web Application</a:t>
            </a:r>
            <a:endParaRPr lang="en-US" dirty="0"/>
          </a:p>
        </p:txBody>
      </p:sp>
      <p:sp>
        <p:nvSpPr>
          <p:cNvPr id="3" name="Content Placeholder 2"/>
          <p:cNvSpPr>
            <a:spLocks noGrp="1"/>
          </p:cNvSpPr>
          <p:nvPr>
            <p:ph idx="1"/>
          </p:nvPr>
        </p:nvSpPr>
        <p:spPr/>
        <p:txBody>
          <a:bodyPr/>
          <a:lstStyle/>
          <a:p>
            <a:r>
              <a:rPr lang="en-US" dirty="0" smtClean="0"/>
              <a:t>Hosted on a LAMP server (</a:t>
            </a:r>
            <a:r>
              <a:rPr lang="en-US" dirty="0" err="1" smtClean="0"/>
              <a:t>HostGator.com</a:t>
            </a:r>
            <a:r>
              <a:rPr lang="en-US" dirty="0" smtClean="0"/>
              <a:t>)</a:t>
            </a:r>
          </a:p>
          <a:p>
            <a:r>
              <a:rPr lang="en-US" dirty="0" err="1" smtClean="0"/>
              <a:t>MySQL</a:t>
            </a:r>
            <a:r>
              <a:rPr lang="en-US" dirty="0" smtClean="0"/>
              <a:t> database</a:t>
            </a:r>
          </a:p>
          <a:p>
            <a:r>
              <a:rPr lang="en-US" dirty="0" smtClean="0"/>
              <a:t>PHP server-side scripting</a:t>
            </a:r>
          </a:p>
          <a:p>
            <a:r>
              <a:rPr lang="en-US" dirty="0" smtClean="0"/>
              <a:t>JavaScript/Ajax on front end:</a:t>
            </a:r>
          </a:p>
          <a:p>
            <a:pPr lvl="1"/>
            <a:r>
              <a:rPr lang="en-US" dirty="0" smtClean="0"/>
              <a:t>Pop-up info</a:t>
            </a:r>
          </a:p>
          <a:p>
            <a:pPr lvl="1"/>
            <a:r>
              <a:rPr lang="en-US" dirty="0" smtClean="0"/>
              <a:t>Google Maps API</a:t>
            </a:r>
          </a:p>
          <a:p>
            <a:pPr lvl="1"/>
            <a:endParaRPr lang="en-US" dirty="0" smtClean="0"/>
          </a:p>
          <a:p>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221</TotalTime>
  <Words>1141</Words>
  <Application>Microsoft Office PowerPoint</Application>
  <PresentationFormat>On-screen Show (4:3)</PresentationFormat>
  <Paragraphs>118</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Letters Across the Pond</vt:lpstr>
      <vt:lpstr>Project Overview: Goals</vt:lpstr>
      <vt:lpstr>Project Overview: Usefulness</vt:lpstr>
      <vt:lpstr>Interface Preview (in progress)</vt:lpstr>
      <vt:lpstr>Interface Preview (in progress)</vt:lpstr>
      <vt:lpstr>Interface Preview (in progress)</vt:lpstr>
      <vt:lpstr>Interface Preview (in progress)</vt:lpstr>
      <vt:lpstr>Interface Preview (in progress)</vt:lpstr>
      <vt:lpstr>Tech Specs: Web Application</vt:lpstr>
      <vt:lpstr>Tech Specs: Metadata &amp; Markup </vt:lpstr>
      <vt:lpstr>Tech Specs: Integration</vt:lpstr>
      <vt:lpstr>Digitization Process</vt:lpstr>
      <vt:lpstr>Property Rights</vt:lpstr>
      <vt:lpstr>Staffing Requirements: Development</vt:lpstr>
      <vt:lpstr>Staffing Requirements: Maintenance</vt:lpstr>
      <vt:lpstr>Costs (System)</vt:lpstr>
      <vt:lpstr>What Next?</vt:lpstr>
      <vt:lpstr>Challenges</vt:lpstr>
      <vt:lpstr>Slide 19</vt:lpstr>
    </vt:vector>
  </TitlesOfParts>
  <Company>Indiana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Jonathan Tweedy</dc:creator>
  <cp:lastModifiedBy>jtweedy</cp:lastModifiedBy>
  <cp:revision>194</cp:revision>
  <dcterms:created xsi:type="dcterms:W3CDTF">2010-11-26T12:13:31Z</dcterms:created>
  <dcterms:modified xsi:type="dcterms:W3CDTF">2010-12-01T20:11:16Z</dcterms:modified>
</cp:coreProperties>
</file>